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81" r:id="rId3"/>
    <p:sldId id="258" r:id="rId4"/>
    <p:sldId id="273" r:id="rId5"/>
    <p:sldId id="274" r:id="rId6"/>
    <p:sldId id="272" r:id="rId7"/>
    <p:sldId id="276" r:id="rId8"/>
    <p:sldId id="277" r:id="rId9"/>
    <p:sldId id="268" r:id="rId10"/>
    <p:sldId id="278" r:id="rId11"/>
    <p:sldId id="279" r:id="rId12"/>
    <p:sldId id="280" r:id="rId13"/>
    <p:sldId id="284" r:id="rId14"/>
    <p:sldId id="259" r:id="rId15"/>
    <p:sldId id="282" r:id="rId16"/>
    <p:sldId id="261" r:id="rId17"/>
    <p:sldId id="262" r:id="rId18"/>
    <p:sldId id="287" r:id="rId19"/>
    <p:sldId id="286" r:id="rId20"/>
    <p:sldId id="263" r:id="rId21"/>
    <p:sldId id="285" r:id="rId22"/>
    <p:sldId id="26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80" autoAdjust="0"/>
    <p:restoredTop sz="94660"/>
  </p:normalViewPr>
  <p:slideViewPr>
    <p:cSldViewPr snapToGrid="0">
      <p:cViewPr>
        <p:scale>
          <a:sx n="63" d="100"/>
          <a:sy n="63" d="100"/>
        </p:scale>
        <p:origin x="158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00F714-D167-B31E-D6E2-5B0CDD5B0F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7AD3AD-DABE-4685-D3B4-7B6DDC3E0D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65276-D3DD-4A68-A46F-64382E344BD4}" type="datetimeFigureOut">
              <a:rPr lang="en-GB" smtClean="0"/>
              <a:t>24/03/2023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A992F-5781-4957-55F0-9B0AC08B04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1. Swin Transformer: Hierarchical Vision Transformer using Shifted Windows,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25E11-D562-DBE1-C304-B26CF7B0AE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FB175-A968-4359-88F3-F7F1D184B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388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40.86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40 3679 0 0,'0'0'167'0'0,"4"1"197"0"0,60-5 4031 0 0,36-12-3309 0 0,8-1 32 0 0,-56 13-472 0 0,98 8 1 0 0,-98-1-608 0 0,85 0-26 0 0,37 2-16 0 0,-154-2-1485 0 0,33 8-1 0 0,-45-10 838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41.5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24 3223 0 0,'28'6'5658'0'0,"-17"-6"-4841"0"0,10-1-404 0 0,21-3 0 0 0,-10 0 78 0 0,173-14 2728 0 0,-48 16-2707 0 0,-92 2-403 0 0,-32 2-1730 0 0,-1 1-1 0 0,39 8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48.92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 3223 0 0,'0'0'6072'0'0,"2"0"-5885"0"0,21 0 1474 0 0,144 12 1603 0 0,-138-10-3120 0 0,-10-1-69 0 0,-2-1 72 0 0,-1 2 1 0 0,33 6 0 0 0,-26-2-100 0 0,26 2-1167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53.63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 2303 0 0,'0'0'6087'0'0,"4"1"-5878"0"0,14 4 585 0 0,-16-4-643 0 0,1 0 0 0 0,-1-1 1 0 0,1 1-1 0 0,-1 0 0 0 0,1-1 1 0 0,-1 1-1 0 0,6-1 0 0 0,-7 1-131 0 0,22 1 784 0 0,35-1 0 0 0,11 1 124 0 0,100 0 173 0 0,-38-3-815 0 0,-44 3-224 0 0,-35-1-2 0 0,53 6-1 0 0,116 11-31 0 0,2-16 7 0 0,-184-2-34 0 0,55 4-1 0 0,-20 1-14 0 0,-4-1-1901 0 0,-41-5 342 0 0,-24 0 1123 0 0,0 1 0 0 0,-1 0 0 0 0,1 0 0 0 0,8 1 0 0 0,12 1-2811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58.23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20 455 0 0,'0'0'5971'0'0,"3"0"-5551"0"0,9 4-36 0 0,-11-4-355 0 0,0 0 0 0 0,-1 0-1 0 0,1 1 1 0 0,-1-1 0 0 0,1-1-1 0 0,0 1 1 0 0,-1 0 0 0 0,1 0 0 0 0,-1 0-1 0 0,1 0 1 0 0,-1 0 0 0 0,1 0 0 0 0,-1-1-1 0 0,1 1 1 0 0,-1 0 0 0 0,1 0 0 0 0,-1-1-1 0 0,1 1 1 0 0,-1 0 0 0 0,1-1 0 0 0,0 0-1 0 0,8-4 600 0 0,18 0 170 0 0,0 2-1 0 0,0 1 1 0 0,39 2-1 0 0,-38 0-358 0 0,103-2 917 0 0,-38-1-1075 0 0,134 14 0 0 0,-62 6-271 0 0,41-4-1250 0 0,-170-9-138 0 0,-25-2 820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4:59.20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19 919 0 0,'2'0'67'0'0,"1"1"-58"0"0,17-4-5 0 0,3 0 1283 0 0,-2-2 153 0 0,0 2 0 0 0,0 0 1 0 0,1 2-1 0 0,25 1 0 0 0,-37 0-953 0 0,0 1-1 0 0,13-2 0 0 0,0 0 37 0 0,-10 1-479 0 0,206 4 2362 0 0,-169 2-2571 0 0,-13-2-107 0 0,26-4-1757 0 0,-50 0 1295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5:02.02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 42 1839 0 0,'-3'-6'7384'0'0,"9"4"-6962"0"0,9 2 20 0 0,-1 0 0 0 0,24 4 0 0 0,-4 1 78 0 0,59-5 387 0 0,-44-1-557 0 0,0-2 0 0 0,76-15 0 0 0,-124 17-349 0 0,170-14 473 0 0,-160 15-470 0 0,4 0-322 0 0,23 3 0 0 0,-26-2-246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26T18:25:07.02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31 51 1375 0 0,'-30'-11'11080'0'0,"34"9"-10939"0"0,-1 1-1 0 0,1 0 0 0 0,0-1 1 0 0,0 1-1 0 0,0 1 0 0 0,0-1 1 0 0,0 1-1 0 0,7-1 1 0 0,35 6 870 0 0,-34-3-791 0 0,-1-1 1 0 0,16 0-1 0 0,61-4 394 0 0,82-7-270 0 0,75-11-2477 0 0,-191 16-124 0 0,-38 4 1465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sv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A8FEE-754E-4A01-930A-65725386E410}" type="datetimeFigureOut">
              <a:rPr lang="en-GB" smtClean="0"/>
              <a:t>24/03/2023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1. Swin Transformer: Hierarchical Vision Transformer using Shifted Windows, ICCV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A08E2-4BD8-4044-9CDB-F5427D943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1570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100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7DE0-585A-7A7E-B6BB-FADFD2B3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4327B-E9B0-111C-3BAF-256A32B93D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A1B24-A017-AFE9-2D5B-D14EB8FE2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07FF1-C749-41FD-923B-649E68B93E63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53B0F-07E1-8C4B-B9BE-69692B97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A7A03-D666-3248-9322-9E29D30E7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142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F9840-EC49-7365-6E05-AEC615C0D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B6A99-52FB-702A-C14E-B552B439B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360AE-FBB0-F9B4-3806-E3C915017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230B-2F20-481F-83AE-8D59899D2592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EF41A-7C51-CF87-DD44-7D8F2F4A9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2984-D99F-05FE-DA82-79EA4CB21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557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8E722F-4A65-829D-E247-FC8336AAD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9E876E-ED3F-A713-33EC-A76774D08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6565A-A84E-BD71-B41D-BA4C7094B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4B21F-6B6F-4FC1-8B6F-1B5E98200C58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44F59-4ECF-06FE-7024-00B3FDB62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47B22-BB3B-4B18-B75C-F9E790A9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500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89DF-E317-5E14-9C09-25536CCBB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0AFA2-FE6D-E195-763C-9484393C1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8E1CC-DB84-338F-4E61-C6A264513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40FD5-C39F-4D92-8919-2347ECE24BF2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BD02-D336-ABA4-3AD3-4ED915B4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5C2E7-5D32-ABAD-10AF-971BBF16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22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EFC3-AFFA-0050-E483-D82892AED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CEC2A-43D7-D6DF-3CCE-7E0986510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8F5C2-7D2F-0771-B73B-C0351D20D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29C54-702E-452C-97EE-B9B03C741EC8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11917-B0F1-0321-4D50-D1BEBCDD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5D1B5-7EE3-670C-8A34-F712EF4B2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200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493E1-CFB4-069E-F6AA-B0CA76F1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47B9-29A7-641C-70FC-4D17B0936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2B98-988A-E7D5-1301-0978989F9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4DFDB-B757-7177-EB85-DBFC974D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958EF-4241-4563-BC64-3343B06043D6}" type="datetime1">
              <a:rPr lang="en-GB" smtClean="0"/>
              <a:t>26/03/2023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DEEB9-1E9B-1A3C-D2D3-870D65742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7EA93-8C57-8521-8AE7-0068FA4AA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19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80E92-47E9-1303-9628-7BC9AA099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0F8D-32FF-7AAD-3D61-F4EDAACA6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25C47-DC8B-5E90-768C-6B21CA35A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D96977-06A0-3551-FB4F-E49C7A5A49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A17A5-6F93-A435-09E6-92A0E6937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2D4B04-8236-186D-54FA-6D90CB99A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B72BD-AB31-4B6D-B631-996F700F3486}" type="datetime1">
              <a:rPr lang="en-GB" smtClean="0"/>
              <a:t>26/03/2023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6194C-BCE9-BE16-1F50-7DD3A3ED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C8EDD6-3CAF-AD1E-0D99-6C8FFB4C1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68093-54D6-9CB4-790F-701B67FAF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6EDB54-BBA2-77A9-BCEF-31104244E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7AFC0-ACEF-486C-8947-CB774E89F6F8}" type="datetime1">
              <a:rPr lang="en-GB" smtClean="0"/>
              <a:t>26/03/2023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9A455-6B0F-FEB8-89CE-3C5E83286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81354-1FCE-8023-3FFE-486BA25FE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46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998F01-5C5C-A439-12D8-9A2224895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6C40C-3DFF-41F8-8E4F-35329B4E0C4A}" type="datetime1">
              <a:rPr lang="en-GB" smtClean="0"/>
              <a:t>26/03/2023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DA5EF-C51C-C5A9-2405-986E0F0EC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EAAD7-841D-DB2D-591F-0B9F658A3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106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47529-97C8-A58E-5B2E-38B39F8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52C86-87B2-D5F1-D6D9-9EC409D1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190C6-C65C-FAA7-97A0-80CED8057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26C57-849A-D2DF-C315-8A48962F2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A974E-F464-4B9C-8035-A3F96846C6A4}" type="datetime1">
              <a:rPr lang="en-GB" smtClean="0"/>
              <a:t>26/03/2023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1443B-6072-C62E-D423-70CED7654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F3A2F8-84F1-5BE8-39F1-3FFBEF65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755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5D76A-6C79-B670-CC72-98FE07570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E2F5AC-9A61-91F5-09BF-266BACDB3F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3AD17-29DA-D744-793A-8CF22C45B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E7E62-C951-6C11-3BA7-3AA404527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07D64-F9E4-46F4-80C4-4B79B983EAFD}" type="datetime1">
              <a:rPr lang="en-GB" smtClean="0"/>
              <a:t>26/03/2023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27A2F-72EA-B32B-AAD2-02CFF64AC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86504-97B3-E0C8-B606-3AD6621C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7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9E397-D97F-D162-0B02-02F991D6D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9B799-3339-E5CA-DF54-1E5281666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C968A-0209-DCE0-2D08-73EBF9105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A2B3E-0538-43B5-875D-1B68B2D1D6A5}" type="datetime1">
              <a:rPr lang="en-GB" smtClean="0"/>
              <a:t>26/03/2023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89109-2F1F-8D9A-7D57-31AE4CA37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[1] Swin Transformer: Hierarchical Vision Transformer using Shifted Windows, Liu et al., Microsoft Research Asia, ICCV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F484F-2E22-5431-9BE6-8B98F8308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2B8F9-5F57-486F-B589-B4628DCE7F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250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37.png"/><Relationship Id="rId18" Type="http://schemas.openxmlformats.org/officeDocument/2006/relationships/customXml" Target="../ink/ink7.xml"/><Relationship Id="rId3" Type="http://schemas.openxmlformats.org/officeDocument/2006/relationships/image" Target="../media/image31.png"/><Relationship Id="rId21" Type="http://schemas.openxmlformats.org/officeDocument/2006/relationships/image" Target="../media/image41.png"/><Relationship Id="rId7" Type="http://schemas.openxmlformats.org/officeDocument/2006/relationships/image" Target="../media/image34.png"/><Relationship Id="rId12" Type="http://schemas.openxmlformats.org/officeDocument/2006/relationships/customXml" Target="../ink/ink4.xml"/><Relationship Id="rId17" Type="http://schemas.openxmlformats.org/officeDocument/2006/relationships/image" Target="../media/image39.png"/><Relationship Id="rId2" Type="http://schemas.openxmlformats.org/officeDocument/2006/relationships/image" Target="../media/image30.png"/><Relationship Id="rId16" Type="http://schemas.openxmlformats.org/officeDocument/2006/relationships/customXml" Target="../ink/ink6.xml"/><Relationship Id="rId20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36.png"/><Relationship Id="rId5" Type="http://schemas.openxmlformats.org/officeDocument/2006/relationships/image" Target="../media/image33.png"/><Relationship Id="rId15" Type="http://schemas.openxmlformats.org/officeDocument/2006/relationships/image" Target="../media/image38.png"/><Relationship Id="rId10" Type="http://schemas.openxmlformats.org/officeDocument/2006/relationships/customXml" Target="../ink/ink3.xml"/><Relationship Id="rId19" Type="http://schemas.openxmlformats.org/officeDocument/2006/relationships/image" Target="../media/image40.png"/><Relationship Id="rId4" Type="http://schemas.openxmlformats.org/officeDocument/2006/relationships/image" Target="../media/image32.png"/><Relationship Id="rId9" Type="http://schemas.openxmlformats.org/officeDocument/2006/relationships/image" Target="../media/image35.png"/><Relationship Id="rId14" Type="http://schemas.openxmlformats.org/officeDocument/2006/relationships/customXml" Target="../ink/ink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" TargetMode="External"/><Relationship Id="rId2" Type="http://schemas.openxmlformats.org/officeDocument/2006/relationships/hyperlink" Target="https://tinyurl.com/5n8stv9c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7867-F939-486C-6ECE-82CDF06D0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075557"/>
            <a:ext cx="9144000" cy="706885"/>
          </a:xfrm>
        </p:spPr>
        <p:txBody>
          <a:bodyPr>
            <a:noAutofit/>
          </a:bodyPr>
          <a:lstStyle/>
          <a:p>
            <a:r>
              <a:rPr lang="en-GB" sz="5200" b="1" dirty="0">
                <a:ea typeface="STXihei" panose="020B0503020204020204" pitchFamily="2" charset="-122"/>
              </a:rPr>
              <a:t>Swin Transformers</a:t>
            </a:r>
            <a:r>
              <a:rPr lang="en-GB" sz="4800" b="1" baseline="30000" dirty="0">
                <a:ea typeface="STXihei" panose="020B0503020204020204" pitchFamily="2" charset="-122"/>
              </a:rPr>
              <a:t>[1]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765E6-AA43-9AD7-F351-20185E81E2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9649" y="2371350"/>
            <a:ext cx="2552700" cy="423863"/>
          </a:xfrm>
        </p:spPr>
        <p:txBody>
          <a:bodyPr>
            <a:noAutofit/>
          </a:bodyPr>
          <a:lstStyle/>
          <a:p>
            <a:r>
              <a:rPr lang="en-GB" sz="2800" b="1"/>
              <a:t>Research Paper: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0A1EA623-3AD7-499F-2A6F-4DB6B5485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617" y="0"/>
            <a:ext cx="2516765" cy="2371350"/>
          </a:xfrm>
          <a:prstGeom prst="rect">
            <a:avLst/>
          </a:prstGeom>
        </p:spPr>
      </p:pic>
      <p:pic>
        <p:nvPicPr>
          <p:cNvPr id="7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AFAF8968-F4A8-D70A-C06C-C248C3EF2F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959" y="832246"/>
            <a:ext cx="2327041" cy="945360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A5E8549-5CA6-9124-2735-27B11DD9A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763859"/>
            <a:ext cx="2461473" cy="1082134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004F73E-98B5-A844-7958-47754E20A6EF}"/>
              </a:ext>
            </a:extLst>
          </p:cNvPr>
          <p:cNvSpPr txBox="1">
            <a:spLocks/>
          </p:cNvSpPr>
          <p:nvPr/>
        </p:nvSpPr>
        <p:spPr>
          <a:xfrm>
            <a:off x="8149323" y="4379335"/>
            <a:ext cx="3204477" cy="19770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/>
              <a:t>Supervised by:</a:t>
            </a:r>
          </a:p>
          <a:p>
            <a:pPr algn="l"/>
            <a:r>
              <a:rPr lang="en-GB" dirty="0"/>
              <a:t>François Brémond &amp; Co.</a:t>
            </a:r>
          </a:p>
          <a:p>
            <a:pPr algn="l"/>
            <a:r>
              <a:rPr lang="en-GB" dirty="0"/>
              <a:t>STARS Team</a:t>
            </a:r>
          </a:p>
          <a:p>
            <a:pPr algn="l"/>
            <a:r>
              <a:rPr lang="en-GB" dirty="0"/>
              <a:t>INRIA- Sophia Antipolis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82CDABE-1783-6768-262B-711688EF3ADD}"/>
              </a:ext>
            </a:extLst>
          </p:cNvPr>
          <p:cNvSpPr txBox="1">
            <a:spLocks/>
          </p:cNvSpPr>
          <p:nvPr/>
        </p:nvSpPr>
        <p:spPr>
          <a:xfrm>
            <a:off x="1523999" y="4379335"/>
            <a:ext cx="5406737" cy="19770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/>
              <a:t>Presented by:</a:t>
            </a:r>
          </a:p>
          <a:p>
            <a:pPr algn="l"/>
            <a:r>
              <a:rPr lang="en-GB" dirty="0"/>
              <a:t>Marina Díaz Uzquiano</a:t>
            </a:r>
          </a:p>
          <a:p>
            <a:pPr algn="l"/>
            <a:r>
              <a:rPr lang="en-GB" dirty="0"/>
              <a:t>Bhargav Ramudu Manam</a:t>
            </a:r>
          </a:p>
          <a:p>
            <a:pPr algn="l"/>
            <a:r>
              <a:rPr lang="en-GB" dirty="0"/>
              <a:t>M.Sc. Data Science &amp; Artificial Intelligence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5EB0A-D64D-2AD9-AE80-C50FAD534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</a:t>
            </a:fld>
            <a:endParaRPr lang="en-GB" dirty="0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5557DC1C-C6AA-C839-3111-0C88A1489C50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[1] Swin Transformer: Hierarchical Vision Transformer using Shifted Windows, Liu et al., Microsoft Research Asia, ICCV 2021</a:t>
            </a:r>
          </a:p>
        </p:txBody>
      </p:sp>
    </p:spTree>
    <p:extLst>
      <p:ext uri="{BB962C8B-B14F-4D97-AF65-F5344CB8AC3E}">
        <p14:creationId xmlns:p14="http://schemas.microsoft.com/office/powerpoint/2010/main" val="804188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530D0-7494-A70E-917B-1A3E6336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Embedding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78A78-7689-3362-90D1-4E68F911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618-60D9-7927-7E25-46CD0DC2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F68EF70-98AB-EF14-C1D3-514ED07A5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108" y="1344308"/>
            <a:ext cx="6651171" cy="2078012"/>
          </a:xfrm>
          <a:prstGeom prst="rect">
            <a:avLst/>
          </a:prstGeom>
        </p:spPr>
      </p:pic>
      <p:sp>
        <p:nvSpPr>
          <p:cNvPr id="11" name="Elipse 7">
            <a:extLst>
              <a:ext uri="{FF2B5EF4-FFF2-40B4-BE49-F238E27FC236}">
                <a16:creationId xmlns:a16="http://schemas.microsoft.com/office/drawing/2014/main" id="{ED1063E1-4F6F-BF7A-5DED-EAADB5CF5F4F}"/>
              </a:ext>
            </a:extLst>
          </p:cNvPr>
          <p:cNvSpPr/>
          <p:nvPr/>
        </p:nvSpPr>
        <p:spPr>
          <a:xfrm flipH="1">
            <a:off x="3347350" y="1921426"/>
            <a:ext cx="611585" cy="13532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Marcador de contenido 9">
            <a:extLst>
              <a:ext uri="{FF2B5EF4-FFF2-40B4-BE49-F238E27FC236}">
                <a16:creationId xmlns:a16="http://schemas.microsoft.com/office/drawing/2014/main" id="{4166F20E-28E0-BB1D-269A-3CD377004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3142" y="3764150"/>
            <a:ext cx="4810624" cy="1829829"/>
          </a:xfrm>
          <a:prstGeom prst="rect">
            <a:avLst/>
          </a:prstGeom>
        </p:spPr>
      </p:pic>
      <p:pic>
        <p:nvPicPr>
          <p:cNvPr id="8" name="Imagen 11">
            <a:extLst>
              <a:ext uri="{FF2B5EF4-FFF2-40B4-BE49-F238E27FC236}">
                <a16:creationId xmlns:a16="http://schemas.microsoft.com/office/drawing/2014/main" id="{13EE25F0-C5A6-D363-5344-20DE34A50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935" y="4258396"/>
            <a:ext cx="746399" cy="7150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BD2B5E-C544-260C-DAC5-56D0250C1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9469" y="4194118"/>
            <a:ext cx="553931" cy="715009"/>
          </a:xfrm>
          <a:prstGeom prst="rect">
            <a:avLst/>
          </a:prstGeom>
        </p:spPr>
      </p:pic>
      <p:pic>
        <p:nvPicPr>
          <p:cNvPr id="17" name="Imagen 15">
            <a:extLst>
              <a:ext uri="{FF2B5EF4-FFF2-40B4-BE49-F238E27FC236}">
                <a16:creationId xmlns:a16="http://schemas.microsoft.com/office/drawing/2014/main" id="{95CCFF39-F2F4-6332-E53D-2C41E8F2C6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9469" y="4492589"/>
            <a:ext cx="810323" cy="24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21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530D0-7494-A70E-917B-1A3E6336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 Transformer Block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78A78-7689-3362-90D1-4E68F911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618-60D9-7927-7E25-46CD0DC2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F68EF70-98AB-EF14-C1D3-514ED07A52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58123"/>
          <a:stretch/>
        </p:blipFill>
        <p:spPr>
          <a:xfrm>
            <a:off x="2273108" y="136525"/>
            <a:ext cx="6651171" cy="3285795"/>
          </a:xfrm>
          <a:prstGeom prst="rect">
            <a:avLst/>
          </a:prstGeom>
        </p:spPr>
      </p:pic>
      <p:sp>
        <p:nvSpPr>
          <p:cNvPr id="11" name="Elipse 7">
            <a:extLst>
              <a:ext uri="{FF2B5EF4-FFF2-40B4-BE49-F238E27FC236}">
                <a16:creationId xmlns:a16="http://schemas.microsoft.com/office/drawing/2014/main" id="{ED1063E1-4F6F-BF7A-5DED-EAADB5CF5F4F}"/>
              </a:ext>
            </a:extLst>
          </p:cNvPr>
          <p:cNvSpPr/>
          <p:nvPr/>
        </p:nvSpPr>
        <p:spPr>
          <a:xfrm flipH="1">
            <a:off x="3906624" y="1917200"/>
            <a:ext cx="721936" cy="146724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Imagen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8FDE79E-BD66-80A6-105E-3E53FEA73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80" t="449" r="3022" b="57206"/>
          <a:stretch/>
        </p:blipFill>
        <p:spPr>
          <a:xfrm>
            <a:off x="9452704" y="1319635"/>
            <a:ext cx="2210181" cy="2109365"/>
          </a:xfrm>
          <a:prstGeom prst="rect">
            <a:avLst/>
          </a:prstGeom>
        </p:spPr>
      </p:pic>
      <p:sp>
        <p:nvSpPr>
          <p:cNvPr id="8" name="Ovaal 26">
            <a:extLst>
              <a:ext uri="{FF2B5EF4-FFF2-40B4-BE49-F238E27FC236}">
                <a16:creationId xmlns:a16="http://schemas.microsoft.com/office/drawing/2014/main" id="{D8F534A2-016B-8885-D57B-F47A51C631A1}"/>
              </a:ext>
            </a:extLst>
          </p:cNvPr>
          <p:cNvSpPr/>
          <p:nvPr/>
        </p:nvSpPr>
        <p:spPr>
          <a:xfrm>
            <a:off x="10566202" y="2539511"/>
            <a:ext cx="821975" cy="300999"/>
          </a:xfrm>
          <a:prstGeom prst="ellipse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fr-FR">
              <a:solidFill>
                <a:srgbClr val="E71224"/>
              </a:solidFill>
            </a:endParaRPr>
          </a:p>
        </p:txBody>
      </p:sp>
      <p:sp>
        <p:nvSpPr>
          <p:cNvPr id="10" name="Ovaal 13">
            <a:extLst>
              <a:ext uri="{FF2B5EF4-FFF2-40B4-BE49-F238E27FC236}">
                <a16:creationId xmlns:a16="http://schemas.microsoft.com/office/drawing/2014/main" id="{3649CA2B-65E0-C968-A0FF-6C0958858375}"/>
              </a:ext>
            </a:extLst>
          </p:cNvPr>
          <p:cNvSpPr/>
          <p:nvPr/>
        </p:nvSpPr>
        <p:spPr>
          <a:xfrm>
            <a:off x="9644748" y="2559605"/>
            <a:ext cx="543224" cy="274319"/>
          </a:xfrm>
          <a:prstGeom prst="ellipse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fr-FR">
              <a:solidFill>
                <a:srgbClr val="E71224"/>
              </a:solidFill>
            </a:endParaRPr>
          </a:p>
        </p:txBody>
      </p:sp>
      <p:sp>
        <p:nvSpPr>
          <p:cNvPr id="12" name="Kobling: buet 11">
            <a:extLst>
              <a:ext uri="{FF2B5EF4-FFF2-40B4-BE49-F238E27FC236}">
                <a16:creationId xmlns:a16="http://schemas.microsoft.com/office/drawing/2014/main" id="{BC8FAEA6-E072-B555-A996-17C05A2C52A2}"/>
              </a:ext>
            </a:extLst>
          </p:cNvPr>
          <p:cNvSpPr/>
          <p:nvPr/>
        </p:nvSpPr>
        <p:spPr>
          <a:xfrm rot="5400000">
            <a:off x="9662626" y="2896265"/>
            <a:ext cx="1086684" cy="720470"/>
          </a:xfrm>
          <a:prstGeom prst="curvedConnector3">
            <a:avLst>
              <a:gd name="adj1" fmla="val 51135"/>
            </a:avLst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A8B2841-E818-6842-193D-BCA2E4156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5888" y="3845314"/>
            <a:ext cx="2404767" cy="12166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495F655-DDB4-6B6D-62B5-B60507F3A2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3219" y="3839063"/>
            <a:ext cx="4966809" cy="1323393"/>
          </a:xfrm>
          <a:prstGeom prst="rect">
            <a:avLst/>
          </a:prstGeom>
        </p:spPr>
      </p:pic>
      <p:sp>
        <p:nvSpPr>
          <p:cNvPr id="29" name="Kobling: buet 11">
            <a:extLst>
              <a:ext uri="{FF2B5EF4-FFF2-40B4-BE49-F238E27FC236}">
                <a16:creationId xmlns:a16="http://schemas.microsoft.com/office/drawing/2014/main" id="{A1550E8F-D788-53D9-D4B5-509E08ACFDEA}"/>
              </a:ext>
            </a:extLst>
          </p:cNvPr>
          <p:cNvSpPr/>
          <p:nvPr/>
        </p:nvSpPr>
        <p:spPr>
          <a:xfrm rot="5400000">
            <a:off x="8584331" y="2739423"/>
            <a:ext cx="1086686" cy="1034148"/>
          </a:xfrm>
          <a:prstGeom prst="curvedConnector3">
            <a:avLst>
              <a:gd name="adj1" fmla="val 51820"/>
            </a:avLst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B4EA78B-C150-5737-58C8-98513F42F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6202" y="3839063"/>
            <a:ext cx="1153902" cy="121669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AC76AAE-0003-EE7C-A306-03B2BCD3CC5C}"/>
              </a:ext>
            </a:extLst>
          </p:cNvPr>
          <p:cNvSpPr txBox="1"/>
          <p:nvPr/>
        </p:nvSpPr>
        <p:spPr>
          <a:xfrm>
            <a:off x="8137600" y="5243552"/>
            <a:ext cx="945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NimbusRomNo9L-Regu"/>
              </a:rPr>
              <a:t>R</a:t>
            </a:r>
            <a:r>
              <a:rPr lang="en-US" sz="1800" b="0" i="0" u="none" strike="noStrike" baseline="0" dirty="0">
                <a:latin typeface="NimbusRomNo9L-Regu"/>
              </a:rPr>
              <a:t>egular window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47E2EE-E81E-8E2B-8D93-29262CF0A7C3}"/>
              </a:ext>
            </a:extLst>
          </p:cNvPr>
          <p:cNvSpPr txBox="1"/>
          <p:nvPr/>
        </p:nvSpPr>
        <p:spPr>
          <a:xfrm>
            <a:off x="9482463" y="5243551"/>
            <a:ext cx="9994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NimbusRomNo9L-Regu"/>
              </a:rPr>
              <a:t>Shifted</a:t>
            </a:r>
            <a:r>
              <a:rPr lang="en-US" sz="1800" b="0" i="0" u="none" strike="noStrike" baseline="0" dirty="0">
                <a:latin typeface="NimbusRomNo9L-Regu"/>
              </a:rPr>
              <a:t> window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C167918-96CD-8CE4-0EC6-FA2A878DCC28}"/>
              </a:ext>
            </a:extLst>
          </p:cNvPr>
          <p:cNvSpPr txBox="1"/>
          <p:nvPr/>
        </p:nvSpPr>
        <p:spPr>
          <a:xfrm>
            <a:off x="1423218" y="5436237"/>
            <a:ext cx="4966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NimbusRomNo9L-Regu"/>
              </a:rPr>
              <a:t>Efficient batch computation approach </a:t>
            </a:r>
            <a:r>
              <a:rPr lang="en-GB" sz="1800" b="0" i="0" u="none" strike="noStrike" baseline="0" dirty="0">
                <a:latin typeface="NimbusRomNo9L-Regu"/>
              </a:rPr>
              <a:t>for self-attention in shifted window partitioning.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6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530D0-7494-A70E-917B-1A3E6336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Patch Merging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78A78-7689-3362-90D1-4E68F911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618-60D9-7927-7E25-46CD0DC2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F68EF70-98AB-EF14-C1D3-514ED07A5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108" y="1344308"/>
            <a:ext cx="6651171" cy="2078012"/>
          </a:xfrm>
          <a:prstGeom prst="rect">
            <a:avLst/>
          </a:prstGeom>
        </p:spPr>
      </p:pic>
      <p:sp>
        <p:nvSpPr>
          <p:cNvPr id="11" name="Elipse 7">
            <a:extLst>
              <a:ext uri="{FF2B5EF4-FFF2-40B4-BE49-F238E27FC236}">
                <a16:creationId xmlns:a16="http://schemas.microsoft.com/office/drawing/2014/main" id="{ED1063E1-4F6F-BF7A-5DED-EAADB5CF5F4F}"/>
              </a:ext>
            </a:extLst>
          </p:cNvPr>
          <p:cNvSpPr/>
          <p:nvPr/>
        </p:nvSpPr>
        <p:spPr>
          <a:xfrm flipH="1">
            <a:off x="4802909" y="1916072"/>
            <a:ext cx="457200" cy="13255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Marcador de contenido 13">
            <a:extLst>
              <a:ext uri="{FF2B5EF4-FFF2-40B4-BE49-F238E27FC236}">
                <a16:creationId xmlns:a16="http://schemas.microsoft.com/office/drawing/2014/main" id="{E5AF7DD3-C4C0-D997-F2AB-3503BD117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576" y="4155146"/>
            <a:ext cx="5680848" cy="16921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C5D50BB-668C-D6FF-FA66-A5B9A5B54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4102" y="4612491"/>
            <a:ext cx="543508" cy="81386"/>
          </a:xfrm>
          <a:prstGeom prst="rect">
            <a:avLst/>
          </a:prstGeom>
        </p:spPr>
      </p:pic>
      <p:pic>
        <p:nvPicPr>
          <p:cNvPr id="33" name="Imagen 15">
            <a:extLst>
              <a:ext uri="{FF2B5EF4-FFF2-40B4-BE49-F238E27FC236}">
                <a16:creationId xmlns:a16="http://schemas.microsoft.com/office/drawing/2014/main" id="{90EFBF9A-C08A-E366-59F2-48B85339BC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5288" y="4597976"/>
            <a:ext cx="1083386" cy="11041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CD7D246-8075-5E4E-DB1C-BEB1A2668674}"/>
              </a:ext>
            </a:extLst>
          </p:cNvPr>
          <p:cNvSpPr txBox="1"/>
          <p:nvPr/>
        </p:nvSpPr>
        <p:spPr>
          <a:xfrm>
            <a:off x="4895288" y="4376184"/>
            <a:ext cx="31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64EBA7-72A4-F466-CA6C-BC6B3245854A}"/>
              </a:ext>
            </a:extLst>
          </p:cNvPr>
          <p:cNvSpPr txBox="1"/>
          <p:nvPr/>
        </p:nvSpPr>
        <p:spPr>
          <a:xfrm>
            <a:off x="6746505" y="4376184"/>
            <a:ext cx="4740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2C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894D7-37BB-C76C-F074-68FAC8042502}"/>
              </a:ext>
            </a:extLst>
          </p:cNvPr>
          <p:cNvSpPr txBox="1"/>
          <p:nvPr/>
        </p:nvSpPr>
        <p:spPr>
          <a:xfrm>
            <a:off x="5155624" y="4376183"/>
            <a:ext cx="31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6EAF11-0281-F68D-EEB2-E1D13C004C5E}"/>
              </a:ext>
            </a:extLst>
          </p:cNvPr>
          <p:cNvSpPr txBox="1"/>
          <p:nvPr/>
        </p:nvSpPr>
        <p:spPr>
          <a:xfrm>
            <a:off x="5421335" y="4376183"/>
            <a:ext cx="31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0DDC63D-AD1C-5CC5-C189-F0BEB56E7530}"/>
              </a:ext>
            </a:extLst>
          </p:cNvPr>
          <p:cNvSpPr txBox="1"/>
          <p:nvPr/>
        </p:nvSpPr>
        <p:spPr>
          <a:xfrm>
            <a:off x="5700005" y="4376476"/>
            <a:ext cx="31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84764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530D0-7494-A70E-917B-1A3E6336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Variants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78A78-7689-3362-90D1-4E68F911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618-60D9-7927-7E25-46CD0DC2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F68EF70-98AB-EF14-C1D3-514ED07A5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108" y="1344308"/>
            <a:ext cx="6651171" cy="2078012"/>
          </a:xfrm>
          <a:prstGeom prst="rect">
            <a:avLst/>
          </a:prstGeom>
        </p:spPr>
      </p:pic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8BC2D1B8-003C-78D3-63F9-785D912BB9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398078"/>
              </p:ext>
            </p:extLst>
          </p:nvPr>
        </p:nvGraphicFramePr>
        <p:xfrm>
          <a:off x="2273108" y="3554635"/>
          <a:ext cx="6651172" cy="256678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62794">
                  <a:extLst>
                    <a:ext uri="{9D8B030D-6E8A-4147-A177-3AD203B41FA5}">
                      <a16:colId xmlns:a16="http://schemas.microsoft.com/office/drawing/2014/main" val="1920310208"/>
                    </a:ext>
                  </a:extLst>
                </a:gridCol>
                <a:gridCol w="604925">
                  <a:extLst>
                    <a:ext uri="{9D8B030D-6E8A-4147-A177-3AD203B41FA5}">
                      <a16:colId xmlns:a16="http://schemas.microsoft.com/office/drawing/2014/main" val="2431789066"/>
                    </a:ext>
                  </a:extLst>
                </a:gridCol>
                <a:gridCol w="1920909">
                  <a:extLst>
                    <a:ext uri="{9D8B030D-6E8A-4147-A177-3AD203B41FA5}">
                      <a16:colId xmlns:a16="http://schemas.microsoft.com/office/drawing/2014/main" val="3194571999"/>
                    </a:ext>
                  </a:extLst>
                </a:gridCol>
                <a:gridCol w="2462544">
                  <a:extLst>
                    <a:ext uri="{9D8B030D-6E8A-4147-A177-3AD203B41FA5}">
                      <a16:colId xmlns:a16="http://schemas.microsoft.com/office/drawing/2014/main" val="846182023"/>
                    </a:ext>
                  </a:extLst>
                </a:gridCol>
              </a:tblGrid>
              <a:tr h="4996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(Name)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Layer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 &amp; Complexity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229204"/>
                  </a:ext>
                </a:extLst>
              </a:tr>
              <a:tr h="3898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Swin-T (Tiny)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(2; 2; 6;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 x Swin-B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682551"/>
                  </a:ext>
                </a:extLst>
              </a:tr>
              <a:tr h="4996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Swin-S (Small)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(2; 2; 18;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0.5 x Swin-B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032058"/>
                  </a:ext>
                </a:extLst>
              </a:tr>
              <a:tr h="5887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Swin-B (Base)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(2; 2; 18;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 x Swin-B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409740"/>
                  </a:ext>
                </a:extLst>
              </a:tr>
              <a:tr h="5887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Swin-L (Large)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(2; 2; 18;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 x Swin-B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1105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0762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9CAAE-E96D-67B5-7A62-6493674A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&amp; Novelty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B6CB27-9322-B8C8-77C0-B96C6135F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Introduced Hierarchical Architecture in Transformers</a:t>
            </a:r>
          </a:p>
          <a:p>
            <a:pPr lvl="1"/>
            <a:r>
              <a:rPr lang="en-US" dirty="0"/>
              <a:t>Patch Merging in deeper layers</a:t>
            </a:r>
          </a:p>
          <a:p>
            <a:r>
              <a:rPr lang="en-US" dirty="0"/>
              <a:t>Linear computational cost w.r.t image size</a:t>
            </a:r>
          </a:p>
          <a:p>
            <a:pPr lvl="1"/>
            <a:r>
              <a:rPr lang="en-US" dirty="0"/>
              <a:t>Window attention</a:t>
            </a:r>
          </a:p>
          <a:p>
            <a:r>
              <a:rPr lang="en-US" dirty="0"/>
              <a:t>Shifted Windows Multi-head Self Attention (SW-MSA)</a:t>
            </a:r>
          </a:p>
          <a:p>
            <a:pPr lvl="1"/>
            <a:r>
              <a:rPr lang="en-US" dirty="0"/>
              <a:t>Long-range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6D445-91B0-FB2D-6C13-7D9B393E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FD379-FDF9-3B3E-C9BB-E5F2584E8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737CA9-D6FD-74C2-7992-BF6265399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217" y="3947134"/>
            <a:ext cx="3747654" cy="17425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8F49AE1-35C1-6BF0-AF85-6A11E6596B4C}"/>
              </a:ext>
            </a:extLst>
          </p:cNvPr>
          <p:cNvSpPr txBox="1"/>
          <p:nvPr/>
        </p:nvSpPr>
        <p:spPr>
          <a:xfrm flipH="1">
            <a:off x="7958050" y="5771402"/>
            <a:ext cx="1305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</a:t>
            </a:r>
            <a:r>
              <a:rPr lang="en-US" dirty="0"/>
              <a:t>((hw)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50149D-8F6E-949D-6BA7-E19132B27C17}"/>
              </a:ext>
            </a:extLst>
          </p:cNvPr>
          <p:cNvSpPr txBox="1"/>
          <p:nvPr/>
        </p:nvSpPr>
        <p:spPr>
          <a:xfrm flipH="1">
            <a:off x="9674555" y="5720624"/>
            <a:ext cx="154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</a:t>
            </a:r>
            <a:r>
              <a:rPr lang="en-US" dirty="0"/>
              <a:t>(M</a:t>
            </a:r>
            <a:r>
              <a:rPr lang="en-US" baseline="30000" dirty="0"/>
              <a:t>2</a:t>
            </a:r>
            <a:r>
              <a:rPr lang="en-US" dirty="0"/>
              <a:t>hw)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81FC75B-22B7-20EC-33FD-11CAF9D9D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217" y="1635853"/>
            <a:ext cx="3747654" cy="217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07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9CAAE-E96D-67B5-7A62-6493674A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&amp; Novelty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B6CB27-9322-B8C8-77C0-B96C6135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Successfully addresses the </a:t>
            </a:r>
            <a:r>
              <a:rPr lang="en-US" b="1" dirty="0"/>
              <a:t>challenges </a:t>
            </a:r>
            <a:r>
              <a:rPr lang="en-US" dirty="0"/>
              <a:t>in adapting Transformers for vision tasks</a:t>
            </a:r>
          </a:p>
          <a:p>
            <a:pPr lvl="1"/>
            <a:r>
              <a:rPr lang="en-US" dirty="0"/>
              <a:t>Hierarchal Architecture 		Scale Invariance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Non-overlapping windows	  Locality	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Shifted window attention	Translational semi-invariance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6D445-91B0-FB2D-6C13-7D9B393E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FD379-FDF9-3B3E-C9BB-E5F2584E8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116986FD-A735-50B4-F07C-936DC3AADE28}"/>
              </a:ext>
            </a:extLst>
          </p:cNvPr>
          <p:cNvSpPr/>
          <p:nvPr/>
        </p:nvSpPr>
        <p:spPr>
          <a:xfrm>
            <a:off x="4719205" y="2756334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9B8AC1A-4F3B-D1A5-6423-6102CF286523}"/>
              </a:ext>
            </a:extLst>
          </p:cNvPr>
          <p:cNvSpPr/>
          <p:nvPr/>
        </p:nvSpPr>
        <p:spPr>
          <a:xfrm>
            <a:off x="4975514" y="3528147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427EB3D-FC9B-ABBB-B4B6-169A21C71907}"/>
              </a:ext>
            </a:extLst>
          </p:cNvPr>
          <p:cNvSpPr/>
          <p:nvPr/>
        </p:nvSpPr>
        <p:spPr>
          <a:xfrm>
            <a:off x="4856018" y="4299960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989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C8D128-9172-7AE0-0E9F-E25F5665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FE0E93-B2F1-5C17-6046-7BDEAC28C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42218" cy="4351338"/>
          </a:xfrm>
        </p:spPr>
        <p:txBody>
          <a:bodyPr/>
          <a:lstStyle/>
          <a:p>
            <a:r>
              <a:rPr lang="en-US" dirty="0"/>
              <a:t>ImageNet1K	Image Classification</a:t>
            </a:r>
          </a:p>
          <a:p>
            <a:r>
              <a:rPr lang="en-US" dirty="0"/>
              <a:t>COCO	Object Detection and instance Segmentation</a:t>
            </a:r>
          </a:p>
          <a:p>
            <a:r>
              <a:rPr lang="en-US" dirty="0"/>
              <a:t>ADE20K	   Semantic Segmentation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A27A2E-48A2-3B53-CDD7-51E1ECEC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6467C-97FC-5F5E-6084-61A7D18C0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D07E9EF-3CD3-0A55-BEAA-3A4D566B42B7}"/>
              </a:ext>
            </a:extLst>
          </p:cNvPr>
          <p:cNvSpPr/>
          <p:nvPr/>
        </p:nvSpPr>
        <p:spPr>
          <a:xfrm>
            <a:off x="3046269" y="1945843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D87EDA7-A7D1-EAE3-3BED-C33E5A8F177D}"/>
              </a:ext>
            </a:extLst>
          </p:cNvPr>
          <p:cNvSpPr/>
          <p:nvPr/>
        </p:nvSpPr>
        <p:spPr>
          <a:xfrm>
            <a:off x="2107624" y="2461925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CF9314C-8C18-6B62-1E3B-FE53F092D917}"/>
              </a:ext>
            </a:extLst>
          </p:cNvPr>
          <p:cNvSpPr/>
          <p:nvPr/>
        </p:nvSpPr>
        <p:spPr>
          <a:xfrm>
            <a:off x="2372592" y="2966172"/>
            <a:ext cx="529936" cy="23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921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F41656-CBC7-74C1-6BF5-DB916F4B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8AF9BB-FAEE-2540-ABE3-57BB908F6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7391" cy="4351338"/>
          </a:xfrm>
        </p:spPr>
        <p:txBody>
          <a:bodyPr/>
          <a:lstStyle/>
          <a:p>
            <a:r>
              <a:rPr lang="en-US" dirty="0"/>
              <a:t>Image Classification:</a:t>
            </a:r>
          </a:p>
          <a:p>
            <a:pPr lvl="1"/>
            <a:r>
              <a:rPr lang="en-US" dirty="0"/>
              <a:t>ImageNet-1K:</a:t>
            </a:r>
          </a:p>
          <a:p>
            <a:pPr lvl="2"/>
            <a:r>
              <a:rPr lang="en-US" dirty="0"/>
              <a:t>Regular ImageNet-1K trained models</a:t>
            </a:r>
          </a:p>
          <a:p>
            <a:pPr lvl="3"/>
            <a:r>
              <a:rPr lang="en-US" dirty="0"/>
              <a:t>Surpass DeiT for similar complexities</a:t>
            </a:r>
          </a:p>
          <a:p>
            <a:pPr lvl="3"/>
            <a:r>
              <a:rPr lang="en-US" dirty="0"/>
              <a:t>Slightly better speed-accuracy trade-off w.r.t RegNet</a:t>
            </a:r>
          </a:p>
          <a:p>
            <a:pPr marL="1143000" lvl="3">
              <a:spcBef>
                <a:spcPts val="1000"/>
              </a:spcBef>
            </a:pPr>
            <a:r>
              <a:rPr lang="en-US" sz="2200" dirty="0"/>
              <a:t>ImageNet-22K pre-trained models</a:t>
            </a:r>
          </a:p>
          <a:p>
            <a:pPr marL="1600200" lvl="4">
              <a:spcBef>
                <a:spcPts val="1000"/>
              </a:spcBef>
            </a:pPr>
            <a:r>
              <a:rPr lang="en-US" sz="2200" dirty="0"/>
              <a:t>Swin-B: 1.7% gain over regular model</a:t>
            </a:r>
          </a:p>
          <a:p>
            <a:pPr marL="1600200" lvl="4">
              <a:spcBef>
                <a:spcPts val="1000"/>
              </a:spcBef>
            </a:pPr>
            <a:r>
              <a:rPr lang="en-GB" sz="2200" dirty="0"/>
              <a:t>Better speed-accuracy trade-off w.r.t ViT</a:t>
            </a:r>
          </a:p>
          <a:p>
            <a:pPr marL="1600200" lvl="4">
              <a:spcBef>
                <a:spcPts val="1000"/>
              </a:spcBef>
            </a:pPr>
            <a:r>
              <a:rPr lang="en-GB" sz="2200" dirty="0"/>
              <a:t>Swin-L achieves the best accuracy</a:t>
            </a:r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B2E36-E081-059B-C7A6-81F1CB1E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B732-F7F4-392D-3B52-5F9FF0B41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F22CDD-0BA8-F57F-7381-7FC14FDAC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409" y="1638536"/>
            <a:ext cx="3820391" cy="453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42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05E6-34CD-C83F-34F2-3EC2F3FBF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247DFF2-DB69-5268-E4FA-EA9A88BE66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Object </a:t>
            </a:r>
            <a:r>
              <a:rPr lang="en-US" dirty="0"/>
              <a:t>detection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COCO:</a:t>
            </a:r>
            <a:endParaRPr lang="en-GB" dirty="0"/>
          </a:p>
          <a:p>
            <a:pPr lvl="2"/>
            <a:r>
              <a:rPr lang="en-GB" dirty="0"/>
              <a:t>58.7 box AP and 51.1 mask AP</a:t>
            </a:r>
          </a:p>
          <a:p>
            <a:pPr lvl="2"/>
            <a:r>
              <a:rPr lang="en-GB" dirty="0"/>
              <a:t>surpasses the previous SOTA by a margin of +2.7 box AP and +2.6 mask AP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3EFFA7-060E-DD72-B815-05321C7CA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974EF-06A9-0B85-A1CB-81E44F0E6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18</a:t>
            </a:fld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F0BC0D-92AB-E335-D52E-E01D8F3C27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Semantic Segmentation:</a:t>
            </a:r>
          </a:p>
          <a:p>
            <a:pPr marL="685800" lvl="2">
              <a:spcBef>
                <a:spcPts val="1000"/>
              </a:spcBef>
            </a:pPr>
            <a:r>
              <a:rPr lang="en-GB" sz="2400" dirty="0"/>
              <a:t>ADE20K:</a:t>
            </a:r>
          </a:p>
          <a:p>
            <a:pPr lvl="2"/>
            <a:r>
              <a:rPr lang="en-GB" dirty="0"/>
              <a:t>53.5 mIoU on ADE20K</a:t>
            </a:r>
          </a:p>
          <a:p>
            <a:pPr lvl="2"/>
            <a:r>
              <a:rPr lang="en-GB" dirty="0"/>
              <a:t>surpasses the previous SOTA by a margin of +3.2 mIoU on ADE20K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926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F41656-CBC7-74C1-6BF5-DB916F4B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baseline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8AF9BB-FAEE-2540-ABE3-57BB908F6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Image Classification: </a:t>
            </a:r>
          </a:p>
          <a:p>
            <a:pPr lvl="1"/>
            <a:r>
              <a:rPr lang="en-US" dirty="0"/>
              <a:t>CIFAR-10:</a:t>
            </a:r>
          </a:p>
          <a:p>
            <a:pPr lvl="2"/>
            <a:r>
              <a:rPr lang="en-US" dirty="0"/>
              <a:t>10 Classes</a:t>
            </a:r>
          </a:p>
          <a:p>
            <a:pPr lvl="2"/>
            <a:r>
              <a:rPr lang="en-US" dirty="0"/>
              <a:t>Training data: 50k</a:t>
            </a:r>
          </a:p>
          <a:p>
            <a:pPr lvl="2"/>
            <a:r>
              <a:rPr lang="en-US" dirty="0"/>
              <a:t>Validation data: 10k</a:t>
            </a:r>
          </a:p>
          <a:p>
            <a:pPr lvl="1"/>
            <a:r>
              <a:rPr lang="en-US" dirty="0"/>
              <a:t>Model:</a:t>
            </a:r>
          </a:p>
          <a:p>
            <a:pPr lvl="2"/>
            <a:r>
              <a:rPr lang="en-US" dirty="0"/>
              <a:t>Input image: 32 x 32 x 3</a:t>
            </a:r>
          </a:p>
          <a:p>
            <a:pPr lvl="2"/>
            <a:r>
              <a:rPr lang="en-US" dirty="0"/>
              <a:t>Patch: 2 x 2</a:t>
            </a:r>
          </a:p>
          <a:p>
            <a:pPr lvl="2"/>
            <a:r>
              <a:rPr lang="en-US" dirty="0"/>
              <a:t>C = 96</a:t>
            </a:r>
          </a:p>
          <a:p>
            <a:pPr lvl="2"/>
            <a:r>
              <a:rPr lang="en-US" dirty="0"/>
              <a:t>Window: 2 x 2</a:t>
            </a:r>
          </a:p>
          <a:p>
            <a:pPr lvl="2"/>
            <a:r>
              <a:rPr lang="en-US" dirty="0"/>
              <a:t>MLP layer size = 256</a:t>
            </a:r>
          </a:p>
          <a:p>
            <a:pPr lvl="2"/>
            <a:r>
              <a:rPr lang="en-US" dirty="0"/>
              <a:t>Learning Rate = 0.001</a:t>
            </a:r>
          </a:p>
          <a:p>
            <a:pPr lvl="1"/>
            <a:r>
              <a:rPr lang="en-US" dirty="0"/>
              <a:t>Tuning and some regularization required!</a:t>
            </a:r>
          </a:p>
          <a:p>
            <a:pPr lvl="1"/>
            <a:r>
              <a:rPr lang="en-US" dirty="0"/>
              <a:t>Only local attention</a:t>
            </a:r>
          </a:p>
          <a:p>
            <a:pPr lvl="1"/>
            <a:r>
              <a:rPr lang="en-US" dirty="0"/>
              <a:t>Training from scratch huge model (450K parameters) not suitable for a small dataset</a:t>
            </a:r>
          </a:p>
          <a:p>
            <a:pPr lvl="1"/>
            <a:r>
              <a:rPr lang="en-US" dirty="0"/>
              <a:t>Implemented without patch merging due to time constraints (millions of parameters)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B2E36-E081-059B-C7A6-81F1CB1E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B732-F7F4-392D-3B52-5F9FF0B41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BAC9D656-2236-87D6-06ED-F356A7FEE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233" y="1690688"/>
            <a:ext cx="3658123" cy="2717189"/>
          </a:xfrm>
          <a:prstGeom prst="rect">
            <a:avLst/>
          </a:prstGeom>
        </p:spPr>
      </p:pic>
      <p:pic>
        <p:nvPicPr>
          <p:cNvPr id="12" name="Picture 11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56640B36-F135-9566-24D6-7CAB14F359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1703734"/>
            <a:ext cx="3475892" cy="270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45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0473E-4C19-1243-D3F3-9F3D5F453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C36-C153-7569-F6A5-0C6BC7632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Related Work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72D4EE-B4E0-76DD-3E26-5DA793EA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A7471-6E10-CFE6-4A04-BA4796EE8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183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BE5993-1B58-F721-C441-952F7A2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8CF95B99-07FB-D679-5F54-17FBC4AF3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2" t="42539" r="-1"/>
          <a:stretch/>
        </p:blipFill>
        <p:spPr>
          <a:xfrm>
            <a:off x="2590800" y="1126896"/>
            <a:ext cx="3347816" cy="169148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75417-7DD5-F65C-B90F-44F79ADFF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154B17-2270-3B18-599D-152B5FE33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2427" y="6500199"/>
            <a:ext cx="5855677" cy="294185"/>
          </a:xfrm>
        </p:spPr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8F946A-CDE4-388A-9E36-0F12991830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93"/>
          <a:stretch/>
        </p:blipFill>
        <p:spPr>
          <a:xfrm>
            <a:off x="5938616" y="1109114"/>
            <a:ext cx="5860081" cy="1889156"/>
          </a:xfrm>
          <a:prstGeom prst="rect">
            <a:avLst/>
          </a:prstGeom>
        </p:spPr>
      </p:pic>
      <p:pic>
        <p:nvPicPr>
          <p:cNvPr id="12" name="Picture 11" descr="Table&#10;&#10;Description automatically generated with low confidence">
            <a:extLst>
              <a:ext uri="{FF2B5EF4-FFF2-40B4-BE49-F238E27FC236}">
                <a16:creationId xmlns:a16="http://schemas.microsoft.com/office/drawing/2014/main" id="{1D22C24B-03A8-28EC-22BB-8F22B19199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9" r="17100"/>
          <a:stretch/>
        </p:blipFill>
        <p:spPr>
          <a:xfrm>
            <a:off x="5825433" y="2780012"/>
            <a:ext cx="5815884" cy="2951092"/>
          </a:xfrm>
          <a:prstGeom prst="rect">
            <a:avLst/>
          </a:prstGeom>
        </p:spPr>
      </p:pic>
      <p:pic>
        <p:nvPicPr>
          <p:cNvPr id="14" name="Picture 13" descr="Graphical user interface&#10;&#10;Description automatically generated">
            <a:extLst>
              <a:ext uri="{FF2B5EF4-FFF2-40B4-BE49-F238E27FC236}">
                <a16:creationId xmlns:a16="http://schemas.microsoft.com/office/drawing/2014/main" id="{3FB96744-069E-F3C0-109A-211CECA4C88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9"/>
          <a:stretch/>
        </p:blipFill>
        <p:spPr>
          <a:xfrm>
            <a:off x="836441" y="2753397"/>
            <a:ext cx="4943036" cy="37394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21DB4F0-1A3B-092A-74BB-3DD3C201D33B}"/>
              </a:ext>
            </a:extLst>
          </p:cNvPr>
          <p:cNvSpPr txBox="1"/>
          <p:nvPr/>
        </p:nvSpPr>
        <p:spPr>
          <a:xfrm>
            <a:off x="995580" y="1729978"/>
            <a:ext cx="2542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Usage over time: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Entrada de lápiz 15">
                <a:extLst>
                  <a:ext uri="{FF2B5EF4-FFF2-40B4-BE49-F238E27FC236}">
                    <a16:creationId xmlns:a16="http://schemas.microsoft.com/office/drawing/2014/main" id="{78327A0A-5AB0-93C1-BED9-A07A99EBC193}"/>
                  </a:ext>
                </a:extLst>
              </p14:cNvPr>
              <p14:cNvContentPartPr/>
              <p14:nvPr/>
            </p14:nvContentPartPr>
            <p14:xfrm>
              <a:off x="5417510" y="2965634"/>
              <a:ext cx="332280" cy="15120"/>
            </p14:xfrm>
          </p:contentPart>
        </mc:Choice>
        <mc:Fallback>
          <p:pic>
            <p:nvPicPr>
              <p:cNvPr id="16" name="Entrada de lápiz 15">
                <a:extLst>
                  <a:ext uri="{FF2B5EF4-FFF2-40B4-BE49-F238E27FC236}">
                    <a16:creationId xmlns:a16="http://schemas.microsoft.com/office/drawing/2014/main" id="{78327A0A-5AB0-93C1-BED9-A07A99EBC19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3510" y="2857634"/>
                <a:ext cx="43992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" name="Entrada de lápiz 16">
                <a:extLst>
                  <a:ext uri="{FF2B5EF4-FFF2-40B4-BE49-F238E27FC236}">
                    <a16:creationId xmlns:a16="http://schemas.microsoft.com/office/drawing/2014/main" id="{78899FB7-0B68-D881-81BC-98E02A3F5297}"/>
                  </a:ext>
                </a:extLst>
              </p14:cNvPr>
              <p14:cNvContentPartPr/>
              <p14:nvPr/>
            </p14:nvContentPartPr>
            <p14:xfrm>
              <a:off x="5419310" y="3065714"/>
              <a:ext cx="251280" cy="11160"/>
            </p14:xfrm>
          </p:contentPart>
        </mc:Choice>
        <mc:Fallback>
          <p:pic>
            <p:nvPicPr>
              <p:cNvPr id="17" name="Entrada de lápiz 16">
                <a:extLst>
                  <a:ext uri="{FF2B5EF4-FFF2-40B4-BE49-F238E27FC236}">
                    <a16:creationId xmlns:a16="http://schemas.microsoft.com/office/drawing/2014/main" id="{78899FB7-0B68-D881-81BC-98E02A3F529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65310" y="2954114"/>
                <a:ext cx="358920" cy="2339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Entrada de lápiz 19">
                <a:extLst>
                  <a:ext uri="{FF2B5EF4-FFF2-40B4-BE49-F238E27FC236}">
                    <a16:creationId xmlns:a16="http://schemas.microsoft.com/office/drawing/2014/main" id="{8E5F2B95-299F-078B-80C4-0287E760B93E}"/>
                  </a:ext>
                </a:extLst>
              </p14:cNvPr>
              <p14:cNvContentPartPr/>
              <p14:nvPr/>
            </p14:nvContentPartPr>
            <p14:xfrm>
              <a:off x="5898470" y="3005594"/>
              <a:ext cx="142200" cy="14760"/>
            </p14:xfrm>
          </p:contentPart>
        </mc:Choice>
        <mc:Fallback>
          <p:pic>
            <p:nvPicPr>
              <p:cNvPr id="20" name="Entrada de lápiz 19">
                <a:extLst>
                  <a:ext uri="{FF2B5EF4-FFF2-40B4-BE49-F238E27FC236}">
                    <a16:creationId xmlns:a16="http://schemas.microsoft.com/office/drawing/2014/main" id="{8E5F2B95-299F-078B-80C4-0287E760B93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44470" y="2894894"/>
                <a:ext cx="249840" cy="2357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" name="Entrada de lápiz 20">
                <a:extLst>
                  <a:ext uri="{FF2B5EF4-FFF2-40B4-BE49-F238E27FC236}">
                    <a16:creationId xmlns:a16="http://schemas.microsoft.com/office/drawing/2014/main" id="{C2059A0D-7596-5E8F-53F9-A9F28733F058}"/>
                  </a:ext>
                </a:extLst>
              </p14:cNvPr>
              <p14:cNvContentPartPr/>
              <p14:nvPr/>
            </p14:nvContentPartPr>
            <p14:xfrm>
              <a:off x="11160950" y="1216061"/>
              <a:ext cx="557640" cy="22680"/>
            </p14:xfrm>
          </p:contentPart>
        </mc:Choice>
        <mc:Fallback>
          <p:pic>
            <p:nvPicPr>
              <p:cNvPr id="21" name="Entrada de lápiz 20">
                <a:extLst>
                  <a:ext uri="{FF2B5EF4-FFF2-40B4-BE49-F238E27FC236}">
                    <a16:creationId xmlns:a16="http://schemas.microsoft.com/office/drawing/2014/main" id="{C2059A0D-7596-5E8F-53F9-A9F28733F05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106985" y="1108061"/>
                <a:ext cx="665211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" name="Entrada de lápiz 22">
                <a:extLst>
                  <a:ext uri="{FF2B5EF4-FFF2-40B4-BE49-F238E27FC236}">
                    <a16:creationId xmlns:a16="http://schemas.microsoft.com/office/drawing/2014/main" id="{C210AC4F-EC3E-E693-A561-A5566833B28E}"/>
                  </a:ext>
                </a:extLst>
              </p14:cNvPr>
              <p14:cNvContentPartPr/>
              <p14:nvPr/>
            </p14:nvContentPartPr>
            <p14:xfrm>
              <a:off x="11262470" y="2945474"/>
              <a:ext cx="389520" cy="16920"/>
            </p14:xfrm>
          </p:contentPart>
        </mc:Choice>
        <mc:Fallback>
          <p:pic>
            <p:nvPicPr>
              <p:cNvPr id="23" name="Entrada de lápiz 22">
                <a:extLst>
                  <a:ext uri="{FF2B5EF4-FFF2-40B4-BE49-F238E27FC236}">
                    <a16:creationId xmlns:a16="http://schemas.microsoft.com/office/drawing/2014/main" id="{C210AC4F-EC3E-E693-A561-A5566833B28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208470" y="2839724"/>
                <a:ext cx="497160" cy="228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4" name="Entrada de lápiz 23">
                <a:extLst>
                  <a:ext uri="{FF2B5EF4-FFF2-40B4-BE49-F238E27FC236}">
                    <a16:creationId xmlns:a16="http://schemas.microsoft.com/office/drawing/2014/main" id="{3D72841A-8B96-DE28-6053-57EF6056C671}"/>
                  </a:ext>
                </a:extLst>
              </p14:cNvPr>
              <p14:cNvContentPartPr/>
              <p14:nvPr/>
            </p14:nvContentPartPr>
            <p14:xfrm>
              <a:off x="11324390" y="3088034"/>
              <a:ext cx="230760" cy="7200"/>
            </p14:xfrm>
          </p:contentPart>
        </mc:Choice>
        <mc:Fallback>
          <p:pic>
            <p:nvPicPr>
              <p:cNvPr id="24" name="Entrada de lápiz 23">
                <a:extLst>
                  <a:ext uri="{FF2B5EF4-FFF2-40B4-BE49-F238E27FC236}">
                    <a16:creationId xmlns:a16="http://schemas.microsoft.com/office/drawing/2014/main" id="{3D72841A-8B96-DE28-6053-57EF6056C67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270474" y="2980034"/>
                <a:ext cx="338232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5" name="Entrada de lápiz 24">
                <a:extLst>
                  <a:ext uri="{FF2B5EF4-FFF2-40B4-BE49-F238E27FC236}">
                    <a16:creationId xmlns:a16="http://schemas.microsoft.com/office/drawing/2014/main" id="{D9F7E120-9439-BE34-746A-20E815D923CB}"/>
                  </a:ext>
                </a:extLst>
              </p14:cNvPr>
              <p14:cNvContentPartPr/>
              <p14:nvPr/>
            </p14:nvContentPartPr>
            <p14:xfrm>
              <a:off x="5975040" y="1228474"/>
              <a:ext cx="241920" cy="14040"/>
            </p14:xfrm>
          </p:contentPart>
        </mc:Choice>
        <mc:Fallback>
          <p:pic>
            <p:nvPicPr>
              <p:cNvPr id="25" name="Entrada de lápiz 24">
                <a:extLst>
                  <a:ext uri="{FF2B5EF4-FFF2-40B4-BE49-F238E27FC236}">
                    <a16:creationId xmlns:a16="http://schemas.microsoft.com/office/drawing/2014/main" id="{D9F7E120-9439-BE34-746A-20E815D923CB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21040" y="1120834"/>
                <a:ext cx="349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6" name="Entrada de lápiz 25">
                <a:extLst>
                  <a:ext uri="{FF2B5EF4-FFF2-40B4-BE49-F238E27FC236}">
                    <a16:creationId xmlns:a16="http://schemas.microsoft.com/office/drawing/2014/main" id="{2EA7F1E1-930C-B628-B94D-C1182D7749AB}"/>
                  </a:ext>
                </a:extLst>
              </p14:cNvPr>
              <p14:cNvContentPartPr/>
              <p14:nvPr/>
            </p14:nvContentPartPr>
            <p14:xfrm>
              <a:off x="865034" y="3022154"/>
              <a:ext cx="256320" cy="18720"/>
            </p14:xfrm>
          </p:contentPart>
        </mc:Choice>
        <mc:Fallback>
          <p:pic>
            <p:nvPicPr>
              <p:cNvPr id="26" name="Entrada de lápiz 25">
                <a:extLst>
                  <a:ext uri="{FF2B5EF4-FFF2-40B4-BE49-F238E27FC236}">
                    <a16:creationId xmlns:a16="http://schemas.microsoft.com/office/drawing/2014/main" id="{2EA7F1E1-930C-B628-B94D-C1182D7749A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1034" y="2914154"/>
                <a:ext cx="363960" cy="23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0127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1DAD-2582-E376-AEA8-A854B54E9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849DF-7584-BE3F-82FB-7EC5A08BE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demonstrate the potential of Transformer-based (Swin) models </a:t>
            </a:r>
            <a:r>
              <a:rPr lang="en-GB" dirty="0"/>
              <a:t>as vision backbones.</a:t>
            </a:r>
          </a:p>
          <a:p>
            <a:r>
              <a:rPr lang="en-GB" dirty="0"/>
              <a:t>CNN based backbones are still the SOTA for most of the CV tasks, but transformers are getting there! </a:t>
            </a:r>
          </a:p>
          <a:p>
            <a:r>
              <a:rPr lang="en-US" dirty="0"/>
              <a:t>Drawback:</a:t>
            </a:r>
          </a:p>
          <a:p>
            <a:pPr lvl="1"/>
            <a:r>
              <a:rPr lang="en-US" dirty="0"/>
              <a:t>Shifting Windows Technique does not guarantee translational invariance</a:t>
            </a:r>
          </a:p>
          <a:p>
            <a:pPr lvl="2"/>
            <a:r>
              <a:rPr lang="en-US" dirty="0"/>
              <a:t>Helps in identifying pixel relationships only in neighboring patches but cannot model very-long range dependencies.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CABD62-DC72-7787-82CD-288B52B9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0DB59-28EF-06B7-066D-E954A5CB6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0817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44B697D-4B3B-CD2A-538E-22CA2AC7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6457" y="3045891"/>
            <a:ext cx="2873202" cy="79509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52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0" name="Graphic 9" descr="Smiling Face with No Fill">
            <a:extLst>
              <a:ext uri="{FF2B5EF4-FFF2-40B4-BE49-F238E27FC236}">
                <a16:creationId xmlns:a16="http://schemas.microsoft.com/office/drawing/2014/main" id="{D3830538-10F5-60FC-6CA2-C608C4A26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D98352-C9F9-DE38-615A-5FF83FCA2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AF2B8F9-5F57-486F-B589-B4628DCE7F14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77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1AD86-ADA0-F457-4997-6774E9140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8DFE84-D9C1-39E7-72CF-EA8E39753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A6EF9-AB73-F854-1C7A-8223BEDE4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572000" cy="391402"/>
          </a:xfrm>
        </p:spPr>
        <p:txBody>
          <a:bodyPr/>
          <a:lstStyle/>
          <a:p>
            <a:r>
              <a:rPr lang="en-GB" u="sng" dirty="0">
                <a:hlinkClick r:id="rId2"/>
              </a:rPr>
              <a:t>[2] </a:t>
            </a:r>
            <a:r>
              <a:rPr lang="en-GB" dirty="0">
                <a:hlinkClick r:id="rId2"/>
              </a:rPr>
              <a:t>https://tinyurl.com/5n8stv9c</a:t>
            </a:r>
            <a:endParaRPr lang="en-GB" dirty="0"/>
          </a:p>
          <a:p>
            <a:r>
              <a:rPr lang="en-GB" dirty="0">
                <a:hlinkClick r:id="rId3"/>
              </a:rPr>
              <a:t>[3] https://www.v7labs.com/</a:t>
            </a:r>
            <a:endParaRPr lang="en-GB" dirty="0"/>
          </a:p>
        </p:txBody>
      </p:sp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A9A6952D-B905-5414-009F-218B359EF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784" y="2285842"/>
            <a:ext cx="4010215" cy="1906757"/>
          </a:xfrm>
          <a:prstGeom prst="rect">
            <a:avLst/>
          </a:prstGeom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1FEA229A-8193-BDF0-4E66-384EEF6F7318}"/>
              </a:ext>
            </a:extLst>
          </p:cNvPr>
          <p:cNvSpPr txBox="1">
            <a:spLocks/>
          </p:cNvSpPr>
          <p:nvPr/>
        </p:nvSpPr>
        <p:spPr>
          <a:xfrm>
            <a:off x="4060558" y="1879961"/>
            <a:ext cx="5958840" cy="1748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1" name="Picture 3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1BF1FC-3660-A78C-D829-0F098218FC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784" y="4247124"/>
            <a:ext cx="4503269" cy="210922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DB5A277-7846-2CA1-B3DC-6940F00A83C8}"/>
              </a:ext>
            </a:extLst>
          </p:cNvPr>
          <p:cNvSpPr txBox="1"/>
          <p:nvPr/>
        </p:nvSpPr>
        <p:spPr>
          <a:xfrm>
            <a:off x="1657223" y="3954737"/>
            <a:ext cx="236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Transformers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53EF5C-1103-DCAC-F9C1-F013AC3FAC85}"/>
              </a:ext>
            </a:extLst>
          </p:cNvPr>
          <p:cNvSpPr txBox="1"/>
          <p:nvPr/>
        </p:nvSpPr>
        <p:spPr>
          <a:xfrm rot="20210818">
            <a:off x="4579002" y="3215340"/>
            <a:ext cx="980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SOTA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3B2BAB-CF55-A4A4-D0C4-C579F7AB32B5}"/>
              </a:ext>
            </a:extLst>
          </p:cNvPr>
          <p:cNvSpPr txBox="1"/>
          <p:nvPr/>
        </p:nvSpPr>
        <p:spPr>
          <a:xfrm rot="1064852">
            <a:off x="4478640" y="4731039"/>
            <a:ext cx="1195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SOTA ?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A5F338-5F60-F03A-E5CF-A8F01307BD13}"/>
              </a:ext>
            </a:extLst>
          </p:cNvPr>
          <p:cNvSpPr txBox="1"/>
          <p:nvPr/>
        </p:nvSpPr>
        <p:spPr>
          <a:xfrm>
            <a:off x="838200" y="1824177"/>
            <a:ext cx="10515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build a general-purpose backbone for CV tasks based on Transformers.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replace CNN backbones in the existing models.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76D3219-4679-25D6-23A8-5904FEF609D3}"/>
              </a:ext>
            </a:extLst>
          </p:cNvPr>
          <p:cNvSpPr/>
          <p:nvPr/>
        </p:nvSpPr>
        <p:spPr>
          <a:xfrm rot="20263901">
            <a:off x="4577173" y="3487381"/>
            <a:ext cx="1409700" cy="5078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09CEE011-31B4-AA61-98EA-77099F7D33EF}"/>
              </a:ext>
            </a:extLst>
          </p:cNvPr>
          <p:cNvSpPr/>
          <p:nvPr/>
        </p:nvSpPr>
        <p:spPr>
          <a:xfrm rot="1012031">
            <a:off x="4576871" y="4495329"/>
            <a:ext cx="1409700" cy="5078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CBE5541-C04F-CA45-577F-ECDCED54933B}"/>
              </a:ext>
            </a:extLst>
          </p:cNvPr>
          <p:cNvSpPr txBox="1"/>
          <p:nvPr/>
        </p:nvSpPr>
        <p:spPr>
          <a:xfrm>
            <a:off x="11167053" y="3741300"/>
            <a:ext cx="491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799C96-B70C-8F0D-AA7C-BF2016D5FB51}"/>
              </a:ext>
            </a:extLst>
          </p:cNvPr>
          <p:cNvSpPr txBox="1"/>
          <p:nvPr/>
        </p:nvSpPr>
        <p:spPr>
          <a:xfrm>
            <a:off x="11167053" y="5969497"/>
            <a:ext cx="491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835079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AFD6-560C-36A1-5DCA-E907BA6E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Transformers?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778D3-B317-9BC9-F897-3D69A70E87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General Modelling Capability</a:t>
            </a:r>
          </a:p>
          <a:p>
            <a:pPr lvl="2"/>
            <a:r>
              <a:rPr lang="en-US" dirty="0"/>
              <a:t>pixel-to-pixel, object-to-pixel &amp; object-to-object relationships.</a:t>
            </a:r>
          </a:p>
          <a:p>
            <a:pPr lvl="1"/>
            <a:r>
              <a:rPr lang="en-US" dirty="0"/>
              <a:t>Complement Convolution</a:t>
            </a:r>
          </a:p>
          <a:p>
            <a:pPr lvl="2"/>
            <a:r>
              <a:rPr lang="en-US" dirty="0"/>
              <a:t>global relations over local relations</a:t>
            </a:r>
          </a:p>
          <a:p>
            <a:pPr lvl="1"/>
            <a:r>
              <a:rPr lang="en-US" dirty="0"/>
              <a:t>Scalability </a:t>
            </a:r>
          </a:p>
          <a:p>
            <a:pPr lvl="1"/>
            <a:r>
              <a:rPr lang="en-US" dirty="0"/>
              <a:t>Multi-modality modelling</a:t>
            </a:r>
          </a:p>
          <a:p>
            <a:pPr lvl="2"/>
            <a:r>
              <a:rPr lang="en-US" dirty="0"/>
              <a:t>Unification of CV &amp; NLP 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1E0DC5BC-5E8B-DD23-0287-7213C1419D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1361500"/>
            <a:ext cx="4959927" cy="24383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4265FE-B70A-32D5-EDBA-B44021DD2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[4] Relation Networks for Object Detection, Han hu et al., Microsoft Research Asia,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B11A09-CFB0-4ABD-B4AA-94506C1E5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4</a:t>
            </a:fld>
            <a:endParaRPr lang="en-GB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DEA903E-2BF0-7D6B-7EFB-9380623F3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33430"/>
            <a:ext cx="4959927" cy="1583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58F1A9-61E6-03C4-B1DB-86D724CD0DB9}"/>
              </a:ext>
            </a:extLst>
          </p:cNvPr>
          <p:cNvSpPr txBox="1"/>
          <p:nvPr/>
        </p:nvSpPr>
        <p:spPr>
          <a:xfrm>
            <a:off x="11277600" y="3429000"/>
            <a:ext cx="5585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[4]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648F6C-E373-2600-4C84-2776D6B9810F}"/>
              </a:ext>
            </a:extLst>
          </p:cNvPr>
          <p:cNvSpPr txBox="1"/>
          <p:nvPr/>
        </p:nvSpPr>
        <p:spPr>
          <a:xfrm>
            <a:off x="5259532" y="5834342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/>
              <a:t>Transformer: global relations,  CNN: local relations</a:t>
            </a:r>
          </a:p>
        </p:txBody>
      </p:sp>
    </p:spTree>
    <p:extLst>
      <p:ext uri="{BB962C8B-B14F-4D97-AF65-F5344CB8AC3E}">
        <p14:creationId xmlns:p14="http://schemas.microsoft.com/office/powerpoint/2010/main" val="378565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EA436-82A3-591A-ECFE-8C66BFAD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990A4-9F0A-844E-3B9E-A77A17551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365173" cy="4351338"/>
          </a:xfrm>
        </p:spPr>
        <p:txBody>
          <a:bodyPr>
            <a:normAutofit/>
          </a:bodyPr>
          <a:lstStyle/>
          <a:p>
            <a:r>
              <a:rPr lang="en-US" dirty="0"/>
              <a:t>Adapting Transformers: NLP to CV</a:t>
            </a:r>
          </a:p>
          <a:p>
            <a:pPr lvl="1"/>
            <a:r>
              <a:rPr lang="en-US" dirty="0"/>
              <a:t>Scale</a:t>
            </a:r>
          </a:p>
          <a:p>
            <a:pPr lvl="2"/>
            <a:r>
              <a:rPr lang="en-US" dirty="0"/>
              <a:t>NLP: same scale for all word tokens</a:t>
            </a:r>
          </a:p>
          <a:p>
            <a:pPr lvl="2"/>
            <a:r>
              <a:rPr lang="en-US" dirty="0"/>
              <a:t>CV: multi-scale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Locality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Translational Invariance</a:t>
            </a:r>
          </a:p>
          <a:p>
            <a:pPr lvl="1"/>
            <a:r>
              <a:rPr lang="en-US" dirty="0"/>
              <a:t>High Resolution</a:t>
            </a:r>
          </a:p>
          <a:p>
            <a:pPr lvl="2"/>
            <a:r>
              <a:rPr lang="en-US" dirty="0"/>
              <a:t>Attention: Quadratic w.r.t #pixels</a:t>
            </a:r>
          </a:p>
          <a:p>
            <a:pPr lvl="3"/>
            <a:r>
              <a:rPr lang="en-US" dirty="0"/>
              <a:t>Dense prediction intractable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8D42E9-66E1-7787-A9FE-670F5E8A8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53740" y="6356350"/>
            <a:ext cx="5684520" cy="342900"/>
          </a:xfrm>
        </p:spPr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0DB205-76D1-58AE-D386-FC0E4E310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5</a:t>
            </a:fld>
            <a:endParaRPr lang="en-GB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EA558C-29DE-F4E3-4DBD-FBCCAADD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5402777" cy="315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07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A1D6-8454-9A19-EFD7-339BF9C5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C435-796B-2F9F-4B58-4179E29C6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CNN based: current SOTA</a:t>
            </a:r>
          </a:p>
          <a:p>
            <a:pPr lvl="1"/>
            <a:r>
              <a:rPr lang="en-US" dirty="0" err="1"/>
              <a:t>AlexNet</a:t>
            </a:r>
            <a:r>
              <a:rPr lang="en-US" dirty="0"/>
              <a:t>, VGG, </a:t>
            </a:r>
            <a:r>
              <a:rPr lang="en-US" dirty="0" err="1"/>
              <a:t>GoogleNet</a:t>
            </a:r>
            <a:r>
              <a:rPr lang="en-US" dirty="0"/>
              <a:t>, </a:t>
            </a:r>
            <a:r>
              <a:rPr lang="en-US" dirty="0" err="1"/>
              <a:t>ResNet</a:t>
            </a:r>
            <a:r>
              <a:rPr lang="en-US" dirty="0"/>
              <a:t>, </a:t>
            </a:r>
            <a:r>
              <a:rPr lang="en-US" dirty="0" err="1"/>
              <a:t>DenseNet</a:t>
            </a:r>
            <a:r>
              <a:rPr lang="en-US" dirty="0"/>
              <a:t>, </a:t>
            </a:r>
            <a:r>
              <a:rPr lang="en-US" dirty="0" err="1"/>
              <a:t>HRNet</a:t>
            </a:r>
            <a:r>
              <a:rPr lang="en-US" dirty="0"/>
              <a:t>, Efficient Net, etc.</a:t>
            </a:r>
          </a:p>
          <a:p>
            <a:pPr lvl="1"/>
            <a:endParaRPr lang="en-US" sz="2800" dirty="0"/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Self-attention based[4]: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Local (window) attention</a:t>
            </a:r>
          </a:p>
          <a:p>
            <a:pPr marL="685800" lvl="2">
              <a:spcBef>
                <a:spcPts val="1000"/>
              </a:spcBef>
            </a:pPr>
            <a:r>
              <a:rPr lang="en-GB" sz="2400" dirty="0"/>
              <a:t>slightly better accuracy/FLOPs trade-offs than the counterpart </a:t>
            </a:r>
            <a:r>
              <a:rPr lang="en-GB" sz="2400" dirty="0" err="1"/>
              <a:t>ResNet</a:t>
            </a:r>
            <a:r>
              <a:rPr lang="en-GB" sz="2400" dirty="0"/>
              <a:t> architecture.</a:t>
            </a:r>
          </a:p>
          <a:p>
            <a:pPr marL="685800" lvl="2">
              <a:spcBef>
                <a:spcPts val="1000"/>
              </a:spcBef>
            </a:pPr>
            <a:r>
              <a:rPr lang="en-GB" sz="2400" dirty="0"/>
              <a:t>Drawbacks:</a:t>
            </a:r>
          </a:p>
          <a:p>
            <a:pPr marL="1143000" lvl="3">
              <a:spcBef>
                <a:spcPts val="1000"/>
              </a:spcBef>
            </a:pPr>
            <a:r>
              <a:rPr lang="en-GB" sz="2200" dirty="0"/>
              <a:t>Sliding windows: costly memory access</a:t>
            </a:r>
            <a:endParaRPr lang="en-US" sz="2200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184B1-579C-1825-E6B6-E44CB868F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1A879-15CB-2EAE-6FBC-0A8A33D1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[4] Relation Networks for Object Detection, Han hu et al., Microsoft Research Asia, 2018</a:t>
            </a:r>
          </a:p>
        </p:txBody>
      </p:sp>
    </p:spTree>
    <p:extLst>
      <p:ext uri="{BB962C8B-B14F-4D97-AF65-F5344CB8AC3E}">
        <p14:creationId xmlns:p14="http://schemas.microsoft.com/office/powerpoint/2010/main" val="2418282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A1D6-8454-9A19-EFD7-339BF9C5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C435-796B-2F9F-4B58-4179E29C6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866408" cy="4530725"/>
          </a:xfrm>
        </p:spPr>
        <p:txBody>
          <a:bodyPr>
            <a:normAutofit fontScale="92500"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lang="en-US" sz="2800" dirty="0"/>
              <a:t>Transformer based: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Vision Transformer (ViT) [5]</a:t>
            </a:r>
          </a:p>
          <a:p>
            <a:pPr marL="1143000" lvl="3">
              <a:spcBef>
                <a:spcPts val="1000"/>
              </a:spcBef>
            </a:pPr>
            <a:r>
              <a:rPr lang="en-US" sz="2200" dirty="0"/>
              <a:t>16x patches, Transformer layers</a:t>
            </a:r>
          </a:p>
          <a:p>
            <a:pPr marL="1143000" lvl="3">
              <a:spcBef>
                <a:spcPts val="1000"/>
              </a:spcBef>
            </a:pPr>
            <a:r>
              <a:rPr lang="en-US" sz="2200" dirty="0"/>
              <a:t>Impressive speed-accuracy trade-off on image classification over CNNs.</a:t>
            </a:r>
          </a:p>
          <a:p>
            <a:pPr marL="1143000" lvl="3">
              <a:spcBef>
                <a:spcPts val="1000"/>
              </a:spcBef>
            </a:pPr>
            <a:r>
              <a:rPr lang="en-US" sz="2200" dirty="0"/>
              <a:t>Drawbacks:</a:t>
            </a:r>
          </a:p>
          <a:p>
            <a:pPr marL="1600200" lvl="4">
              <a:spcBef>
                <a:spcPts val="1000"/>
              </a:spcBef>
            </a:pPr>
            <a:r>
              <a:rPr lang="en-US" sz="1900" dirty="0"/>
              <a:t>Requires huge datasets</a:t>
            </a:r>
          </a:p>
          <a:p>
            <a:pPr marL="1600200" lvl="4">
              <a:spcBef>
                <a:spcPts val="1000"/>
              </a:spcBef>
            </a:pPr>
            <a:r>
              <a:rPr lang="en-US" sz="1900" dirty="0"/>
              <a:t>Low resolution feature maps</a:t>
            </a:r>
          </a:p>
          <a:p>
            <a:pPr marL="2057400" lvl="5">
              <a:spcBef>
                <a:spcPts val="1000"/>
              </a:spcBef>
            </a:pPr>
            <a:r>
              <a:rPr lang="en-US" sz="1700" dirty="0"/>
              <a:t>not suitable as a backbone on dense tasks.</a:t>
            </a:r>
          </a:p>
          <a:p>
            <a:pPr marL="1600200" lvl="4">
              <a:spcBef>
                <a:spcPts val="1000"/>
              </a:spcBef>
            </a:pPr>
            <a:r>
              <a:rPr lang="en-US" sz="1900" dirty="0"/>
              <a:t>High resolution input</a:t>
            </a:r>
          </a:p>
          <a:p>
            <a:pPr marL="2057400" lvl="5">
              <a:spcBef>
                <a:spcPts val="1000"/>
              </a:spcBef>
            </a:pPr>
            <a:r>
              <a:rPr lang="en-US" sz="1700" dirty="0"/>
              <a:t>Quadratic complexity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184B1-579C-1825-E6B6-E44CB868F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1A879-15CB-2EAE-6FBC-0A8A33D1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[5] An image is worth 16x16 words: Transformers for image recognition at scale, Alexey et al., 2021.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55BB7-46E7-5391-313C-B1C9D2289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6176" y="2513662"/>
            <a:ext cx="5657623" cy="30197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2D715B-4D79-0803-7B32-B2802C875FE7}"/>
              </a:ext>
            </a:extLst>
          </p:cNvPr>
          <p:cNvSpPr txBox="1"/>
          <p:nvPr/>
        </p:nvSpPr>
        <p:spPr>
          <a:xfrm>
            <a:off x="11353799" y="5164043"/>
            <a:ext cx="516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[5]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34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19A57-6BB0-C9F8-5604-303FD22A5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65D29D-6BF4-2A72-8F1A-00E113C84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4B756-D7C7-A984-EA0B-D29911C83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8</a:t>
            </a:fld>
            <a:endParaRPr lang="en-GB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DF1EADA-7B95-5D26-BCE2-B97A77599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50" y="2199377"/>
            <a:ext cx="7871397" cy="2459245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FF49AF-0D11-5FFC-4B8A-5CAE4D52F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1382209"/>
            <a:ext cx="3028950" cy="32764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43139D-EBF3-6DFC-CEB7-7F46573019D9}"/>
              </a:ext>
            </a:extLst>
          </p:cNvPr>
          <p:cNvSpPr txBox="1"/>
          <p:nvPr/>
        </p:nvSpPr>
        <p:spPr>
          <a:xfrm>
            <a:off x="1628775" y="4797979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The architecture of a Swin Transformer (Swin-T)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2FCDD6-6E60-3625-02A3-2F404171BA31}"/>
              </a:ext>
            </a:extLst>
          </p:cNvPr>
          <p:cNvSpPr txBox="1"/>
          <p:nvPr/>
        </p:nvSpPr>
        <p:spPr>
          <a:xfrm>
            <a:off x="9020175" y="4797979"/>
            <a:ext cx="251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Two successive Swin Transformer Blocks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302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530D0-7494-A70E-917B-1A3E6336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Patch Partition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E78A78-7689-3362-90D1-4E68F911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B8F9-5F57-486F-B589-B4628DCE7F14}" type="slidenum">
              <a:rPr lang="en-GB" smtClean="0"/>
              <a:t>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618-60D9-7927-7E25-46CD0DC22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Swin Transformer: Hierarchical Vision Transformer using Shifted Windows, Liu et al., Microsoft Research Asia, ICCV 2021</a:t>
            </a:r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09F72D76-7615-732F-3E8E-3EC6963C8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1186" y="3714435"/>
            <a:ext cx="3801736" cy="2000014"/>
          </a:xfr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7830885-4DDA-CD34-48A5-CB4D5972E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44" y="3718074"/>
            <a:ext cx="2106356" cy="1996375"/>
          </a:xfrm>
          <a:prstGeom prst="rect">
            <a:avLst/>
          </a:prstGeom>
        </p:spPr>
      </p:pic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F68EF70-98AB-EF14-C1D3-514ED07A5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108" y="1344308"/>
            <a:ext cx="6651171" cy="2078012"/>
          </a:xfrm>
          <a:prstGeom prst="rect">
            <a:avLst/>
          </a:prstGeom>
        </p:spPr>
      </p:pic>
      <p:sp>
        <p:nvSpPr>
          <p:cNvPr id="11" name="Elipse 7">
            <a:extLst>
              <a:ext uri="{FF2B5EF4-FFF2-40B4-BE49-F238E27FC236}">
                <a16:creationId xmlns:a16="http://schemas.microsoft.com/office/drawing/2014/main" id="{ED1063E1-4F6F-BF7A-5DED-EAADB5CF5F4F}"/>
              </a:ext>
            </a:extLst>
          </p:cNvPr>
          <p:cNvSpPr/>
          <p:nvPr/>
        </p:nvSpPr>
        <p:spPr>
          <a:xfrm flipH="1">
            <a:off x="2898728" y="1925472"/>
            <a:ext cx="528458" cy="13255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6C33D-5256-7461-542E-BFC50B223750}"/>
              </a:ext>
            </a:extLst>
          </p:cNvPr>
          <p:cNvSpPr txBox="1"/>
          <p:nvPr/>
        </p:nvSpPr>
        <p:spPr>
          <a:xfrm flipH="1">
            <a:off x="6363981" y="5821898"/>
            <a:ext cx="1796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Patch size = 4 x 4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126359F-2FD3-87BB-FBE1-6F24EC799913}"/>
              </a:ext>
            </a:extLst>
          </p:cNvPr>
          <p:cNvSpPr/>
          <p:nvPr/>
        </p:nvSpPr>
        <p:spPr>
          <a:xfrm>
            <a:off x="4376056" y="4555218"/>
            <a:ext cx="642257" cy="5225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6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1189</Words>
  <Application>Microsoft Office PowerPoint</Application>
  <PresentationFormat>Widescreen</PresentationFormat>
  <Paragraphs>213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NimbusRomNo9L-Regu</vt:lpstr>
      <vt:lpstr>Office Theme</vt:lpstr>
      <vt:lpstr>Swin Transformers[1]</vt:lpstr>
      <vt:lpstr>Contents</vt:lpstr>
      <vt:lpstr>Motivation</vt:lpstr>
      <vt:lpstr>Why Transformers?</vt:lpstr>
      <vt:lpstr>Challenges</vt:lpstr>
      <vt:lpstr>Related work</vt:lpstr>
      <vt:lpstr>Related work</vt:lpstr>
      <vt:lpstr>Architecture</vt:lpstr>
      <vt:lpstr>Patch Partition</vt:lpstr>
      <vt:lpstr>Linear Embedding</vt:lpstr>
      <vt:lpstr>Swin Transformer Block</vt:lpstr>
      <vt:lpstr>Patch Merging</vt:lpstr>
      <vt:lpstr>Architecture Variants</vt:lpstr>
      <vt:lpstr>Contribution &amp; Novelty</vt:lpstr>
      <vt:lpstr>Contribution &amp; Novelty</vt:lpstr>
      <vt:lpstr>Experiments</vt:lpstr>
      <vt:lpstr>Results</vt:lpstr>
      <vt:lpstr>Results</vt:lpstr>
      <vt:lpstr>Our baseline model</vt:lpstr>
      <vt:lpstr>Impact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Swin Transformer: Hierarchical Vision Transformer using Shifted Windows</dc:title>
  <dc:creator>Bhargav Ramudu Manam</dc:creator>
  <cp:lastModifiedBy>Bhargav Manam</cp:lastModifiedBy>
  <cp:revision>1</cp:revision>
  <dcterms:created xsi:type="dcterms:W3CDTF">2023-03-19T19:38:57Z</dcterms:created>
  <dcterms:modified xsi:type="dcterms:W3CDTF">2023-03-26T22:57:01Z</dcterms:modified>
</cp:coreProperties>
</file>